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143372" y="2143116"/>
            <a:ext cx="4429156" cy="150019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Installare un generatore fotovoltaico sul tetto di casa </a:t>
            </a:r>
            <a:endParaRPr lang="it-IT" sz="2800" dirty="0"/>
          </a:p>
        </p:txBody>
      </p:sp>
      <p:pic>
        <p:nvPicPr>
          <p:cNvPr id="4" name="Immagine 3" descr="logo ecosportello 2012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143380"/>
            <a:ext cx="1357322" cy="2210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Immagine 10" descr="rinnovabi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714356"/>
            <a:ext cx="3151632" cy="4285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nclinazione-pannelli-solari.jp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857364"/>
            <a:ext cx="2042035" cy="1601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ttangolo 11"/>
          <p:cNvSpPr/>
          <p:nvPr/>
        </p:nvSpPr>
        <p:spPr>
          <a:xfrm>
            <a:off x="285720" y="3714752"/>
            <a:ext cx="3429024" cy="278608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‘MISURAZIONE’ IMPIANTO</a:t>
            </a:r>
          </a:p>
          <a:p>
            <a:pPr algn="ctr"/>
            <a:r>
              <a:rPr lang="it-IT" sz="1600" dirty="0" smtClean="0"/>
              <a:t>Gli impianti fotovoltaici </a:t>
            </a:r>
            <a:r>
              <a:rPr lang="it-IT" sz="1600" b="1" dirty="0" smtClean="0"/>
              <a:t>si misurano in kilowatt di picco </a:t>
            </a:r>
            <a:r>
              <a:rPr lang="it-IT" sz="1600" dirty="0" smtClean="0"/>
              <a:t>dal momento che l’energia solare è intermittente. Di notte,infatti, non importa quanto grandi  siano i moduli installati, l’elettricità ovviamente non viene prodotta. E’ per questo motivo che la potenza nominale si definisce </a:t>
            </a:r>
            <a:r>
              <a:rPr lang="it-IT" sz="1600" i="1" dirty="0" smtClean="0"/>
              <a:t>di picco</a:t>
            </a:r>
            <a:r>
              <a:rPr lang="it-IT" sz="1600" dirty="0" smtClean="0"/>
              <a:t>, ovvero la potenza massima erogabile in condizioni ottimali.</a:t>
            </a:r>
            <a:endParaRPr lang="it-IT" sz="1600" dirty="0"/>
          </a:p>
        </p:txBody>
      </p:sp>
      <p:sp>
        <p:nvSpPr>
          <p:cNvPr id="11" name="Rettangolo 10"/>
          <p:cNvSpPr/>
          <p:nvPr/>
        </p:nvSpPr>
        <p:spPr>
          <a:xfrm>
            <a:off x="4000496" y="214290"/>
            <a:ext cx="4786346" cy="400052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CONTABILIZZAZIONE</a:t>
            </a:r>
          </a:p>
          <a:p>
            <a:pPr algn="ctr"/>
            <a:r>
              <a:rPr lang="it-IT" sz="1400" b="1" dirty="0" smtClean="0"/>
              <a:t> </a:t>
            </a:r>
            <a:r>
              <a:rPr lang="it-IT" sz="1400" dirty="0" smtClean="0"/>
              <a:t>Questo  non vuol dire che di notte si rimane al buio.</a:t>
            </a:r>
          </a:p>
          <a:p>
            <a:pPr algn="ctr"/>
            <a:r>
              <a:rPr lang="it-IT" sz="1400" dirty="0" smtClean="0"/>
              <a:t> Un impianto fotovoltaico è nella maggior parte dei casi connesso direttamente alla rete elettrica (</a:t>
            </a:r>
            <a:r>
              <a:rPr lang="it-IT" sz="1400" dirty="0" err="1" smtClean="0"/>
              <a:t>grid</a:t>
            </a:r>
            <a:r>
              <a:rPr lang="it-IT" sz="1400" dirty="0" smtClean="0"/>
              <a:t> </a:t>
            </a:r>
            <a:r>
              <a:rPr lang="it-IT" sz="1400" dirty="0" err="1" smtClean="0"/>
              <a:t>connected</a:t>
            </a:r>
            <a:r>
              <a:rPr lang="it-IT" sz="1400" dirty="0" smtClean="0"/>
              <a:t>). Questo significa che si diventa dei veri e propri produttori di energia elettrica. Questa energia viene contabilizzata mediante uno specifico contatore all’uopo installato. Nel frattempo voi continuate a prelevare energia elettrica della rete nazionale. Come sempre, attraverso il fornitore con cui avete il contratto. Alla fine dell’anno  si fa un </a:t>
            </a:r>
            <a:r>
              <a:rPr lang="it-IT" sz="1400" b="1" dirty="0" smtClean="0"/>
              <a:t>bilancio tra i chilowattora che sono stati prodotti attraverso  i moduli sia ceduti alla rete sia quelli consumati. </a:t>
            </a:r>
            <a:r>
              <a:rPr lang="it-IT" sz="1400" dirty="0" smtClean="0"/>
              <a:t>Se il bilancio è in attivo, l’energia elettrica prodotta in più rispetto a quella consumata viene conservata e può essere utilizzata nell’arco di tre anni. Nel caso contrario  si pagherà solo l’energia consumata in eccesso rispetto a quella prodotta (in teoria potresti anche vendere l’energia prodotta in più ma, se sei un privato, non ti conviene).</a:t>
            </a:r>
            <a:endParaRPr lang="it-IT" sz="1400" dirty="0"/>
          </a:p>
        </p:txBody>
      </p:sp>
      <p:sp>
        <p:nvSpPr>
          <p:cNvPr id="9" name="Rettangolo 8"/>
          <p:cNvSpPr/>
          <p:nvPr/>
        </p:nvSpPr>
        <p:spPr>
          <a:xfrm>
            <a:off x="357158" y="214290"/>
            <a:ext cx="3429024" cy="178595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ESPOSIZIONE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Per installare un impianto fotovoltaico sul tetto  di casa, è necessario che il tetto abbia un’esposizione tra </a:t>
            </a:r>
            <a:r>
              <a:rPr lang="it-IT" b="1" dirty="0" smtClean="0"/>
              <a:t>sud-ovest e sud-est.</a:t>
            </a:r>
            <a:endParaRPr lang="it-IT" dirty="0"/>
          </a:p>
        </p:txBody>
      </p:sp>
      <p:pic>
        <p:nvPicPr>
          <p:cNvPr id="4" name="Immagine 3" descr="logo ecosportello 2012 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02039" y="5649419"/>
            <a:ext cx="741961" cy="1208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857620" y="0"/>
            <a:ext cx="4857784" cy="4429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Immagine 7" descr="pannelli-solari-euroimpianti-viareggi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4286256"/>
            <a:ext cx="4062311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 descr="kWh e kW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91777" y="1206103"/>
            <a:ext cx="2109009" cy="696890"/>
          </a:xfrm>
          <a:prstGeom prst="rect">
            <a:avLst/>
          </a:prstGeom>
        </p:spPr>
      </p:pic>
      <p:pic>
        <p:nvPicPr>
          <p:cNvPr id="19" name="Immagine 18" descr="pannello disegno cop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5286388"/>
            <a:ext cx="1214446" cy="1364052"/>
          </a:xfrm>
          <a:prstGeom prst="rect">
            <a:avLst/>
          </a:prstGeom>
        </p:spPr>
      </p:pic>
      <p:pic>
        <p:nvPicPr>
          <p:cNvPr id="18" name="Immagine 17" descr="euro simbo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2462" y="4714884"/>
            <a:ext cx="927546" cy="695829"/>
          </a:xfrm>
          <a:prstGeom prst="rect">
            <a:avLst/>
          </a:prstGeom>
        </p:spPr>
      </p:pic>
      <p:pic>
        <p:nvPicPr>
          <p:cNvPr id="17" name="Immagine 16" descr="bolletta-enel copi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572008"/>
            <a:ext cx="1470022" cy="1381526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357422" y="5072074"/>
            <a:ext cx="4143404" cy="142876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SPAZIO</a:t>
            </a:r>
            <a:endParaRPr lang="it-IT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dirty="0" smtClean="0"/>
              <a:t>Per ogni </a:t>
            </a:r>
            <a:r>
              <a:rPr lang="it-IT" sz="1600" b="1" dirty="0" smtClean="0"/>
              <a:t>kilowatt di picco </a:t>
            </a:r>
            <a:r>
              <a:rPr lang="it-IT" sz="1600" dirty="0" smtClean="0"/>
              <a:t>occorrono circa </a:t>
            </a:r>
            <a:r>
              <a:rPr lang="it-IT" sz="1600" b="1" dirty="0" smtClean="0"/>
              <a:t>8 metri quadrati </a:t>
            </a:r>
            <a:r>
              <a:rPr lang="it-IT" sz="1600" dirty="0" smtClean="0"/>
              <a:t>di tetto. (dimensione di un pannello fotovoltaico standard </a:t>
            </a:r>
            <a:r>
              <a:rPr lang="it-IT" sz="1600" dirty="0" err="1" smtClean="0"/>
              <a:t>cira</a:t>
            </a:r>
            <a:r>
              <a:rPr lang="it-IT" sz="1600" dirty="0" smtClean="0"/>
              <a:t> 1,5 mq)</a:t>
            </a:r>
            <a:endParaRPr lang="it-IT" sz="1600" dirty="0"/>
          </a:p>
        </p:txBody>
      </p:sp>
      <p:sp>
        <p:nvSpPr>
          <p:cNvPr id="12" name="Rettangolo 11"/>
          <p:cNvSpPr/>
          <p:nvPr/>
        </p:nvSpPr>
        <p:spPr>
          <a:xfrm>
            <a:off x="785786" y="214290"/>
            <a:ext cx="8358214" cy="250033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KILOWATT </a:t>
            </a:r>
            <a:r>
              <a:rPr lang="it-IT" sz="1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PICCO E KILOWATTORA</a:t>
            </a:r>
            <a:endParaRPr lang="it-IT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dirty="0" smtClean="0"/>
              <a:t>L’insolazione è diversa se il tetto è a Milano, Catania o Roma. Proviamo però a dare un’idea.</a:t>
            </a:r>
          </a:p>
          <a:p>
            <a:pPr algn="ctr"/>
            <a:r>
              <a:rPr lang="it-IT" sz="1600" dirty="0" smtClean="0"/>
              <a:t>A Milano ogni </a:t>
            </a:r>
            <a:r>
              <a:rPr lang="it-IT" sz="1600" dirty="0" err="1" smtClean="0"/>
              <a:t>kWp</a:t>
            </a:r>
            <a:r>
              <a:rPr lang="it-IT" sz="1600" dirty="0" smtClean="0"/>
              <a:t> corrisponde a circa 1100 kWh/anno (se il tetto è esposto a sud) e a 1000 kWh/anno (se il tetto è esposto a est o ovest); A Roma ogni </a:t>
            </a:r>
            <a:r>
              <a:rPr lang="it-IT" sz="1600" dirty="0" err="1" smtClean="0"/>
              <a:t>kWp</a:t>
            </a:r>
            <a:r>
              <a:rPr lang="it-IT" sz="1600" dirty="0" smtClean="0"/>
              <a:t> corrisponde a circa 1300 kWh/anno (se il tetto è esposto a sud) e a 1200 kWh/anno (se il tetto è esposto a est o ovest);</a:t>
            </a:r>
          </a:p>
          <a:p>
            <a:pPr algn="ctr"/>
            <a:r>
              <a:rPr lang="it-IT" sz="1600" dirty="0" smtClean="0"/>
              <a:t> A Catania ogni </a:t>
            </a:r>
            <a:r>
              <a:rPr lang="it-IT" sz="1600" dirty="0" err="1" smtClean="0"/>
              <a:t>kWp</a:t>
            </a:r>
            <a:r>
              <a:rPr lang="it-IT" sz="1600" dirty="0" smtClean="0"/>
              <a:t> corrisponde a circa 1500 kWh/anno (se il tetto è esposto a sud) e a 1350kWh/anno (se il tetto è esposto a est o ovest).</a:t>
            </a:r>
          </a:p>
          <a:p>
            <a:pPr algn="ctr"/>
            <a:endParaRPr lang="it-IT" sz="1600" dirty="0"/>
          </a:p>
        </p:txBody>
      </p:sp>
      <p:sp>
        <p:nvSpPr>
          <p:cNvPr id="13" name="Rettangolo 12"/>
          <p:cNvSpPr/>
          <p:nvPr/>
        </p:nvSpPr>
        <p:spPr>
          <a:xfrm>
            <a:off x="571472" y="2928934"/>
            <a:ext cx="4143404" cy="185738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FABBISOGNO</a:t>
            </a:r>
            <a:r>
              <a:rPr lang="it-IT" sz="1600" b="1" u="sng" dirty="0" smtClean="0"/>
              <a:t> </a:t>
            </a:r>
          </a:p>
          <a:p>
            <a:pPr algn="ctr"/>
            <a:r>
              <a:rPr lang="it-IT" sz="1600" dirty="0" smtClean="0"/>
              <a:t>Abitazione: Roma. Esposizione tetto: sud</a:t>
            </a:r>
          </a:p>
          <a:p>
            <a:pPr algn="ctr"/>
            <a:r>
              <a:rPr lang="it-IT" sz="1600" dirty="0" smtClean="0"/>
              <a:t>Sommare i kWh consumati dal 1 gennaio </a:t>
            </a:r>
          </a:p>
          <a:p>
            <a:pPr algn="ctr"/>
            <a:r>
              <a:rPr lang="it-IT" sz="1600" dirty="0" smtClean="0"/>
              <a:t>al 31 dicembre dell’anno precedente </a:t>
            </a:r>
          </a:p>
          <a:p>
            <a:pPr algn="ctr"/>
            <a:r>
              <a:rPr lang="it-IT" sz="1600" dirty="0" smtClean="0"/>
              <a:t>(specificati nelle bollette) e dividere per 1300</a:t>
            </a:r>
            <a:endParaRPr lang="it-IT" sz="1600" dirty="0"/>
          </a:p>
        </p:txBody>
      </p:sp>
      <p:sp>
        <p:nvSpPr>
          <p:cNvPr id="14" name="Rettangolo 13"/>
          <p:cNvSpPr/>
          <p:nvPr/>
        </p:nvSpPr>
        <p:spPr>
          <a:xfrm>
            <a:off x="5072066" y="2928934"/>
            <a:ext cx="3857652" cy="185738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</a:t>
            </a:r>
            <a:endParaRPr lang="it-IT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dirty="0" smtClean="0"/>
              <a:t>2.750 Euro a </a:t>
            </a:r>
            <a:r>
              <a:rPr lang="it-IT" sz="1600" b="1" dirty="0" err="1" smtClean="0"/>
              <a:t>kWp</a:t>
            </a:r>
            <a:r>
              <a:rPr lang="it-IT" sz="1600" b="1" dirty="0" smtClean="0"/>
              <a:t> chiavi in mano </a:t>
            </a:r>
            <a:r>
              <a:rPr lang="it-IT" sz="1600" dirty="0" smtClean="0"/>
              <a:t>(ovvero compreso di oneri di progettazione, moduli fotovoltaici, cablaggio, inverter, accessori, spese di cantiere  iva inclusa)</a:t>
            </a:r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it-IT" sz="1400" dirty="0" smtClean="0">
                <a:solidFill>
                  <a:schemeClr val="tx1"/>
                </a:solidFill>
              </a:rPr>
              <a:t/>
            </a:r>
            <a:br>
              <a:rPr lang="it-IT" sz="1400" dirty="0" smtClean="0">
                <a:solidFill>
                  <a:schemeClr val="tx1"/>
                </a:solidFill>
              </a:rPr>
            </a:br>
            <a:endParaRPr lang="it-IT" sz="1400" dirty="0" smtClean="0">
              <a:solidFill>
                <a:schemeClr val="tx1"/>
              </a:solidFill>
            </a:endParaRPr>
          </a:p>
        </p:txBody>
      </p:sp>
      <p:pic>
        <p:nvPicPr>
          <p:cNvPr id="11" name="Immagine 10" descr="logo ecosportello 2012 copi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402039" y="5649419"/>
            <a:ext cx="741961" cy="1208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anidride-carbonica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496"/>
            <a:ext cx="2035338" cy="1381122"/>
          </a:xfrm>
          <a:prstGeom prst="rect">
            <a:avLst/>
          </a:prstGeom>
        </p:spPr>
      </p:pic>
      <p:pic>
        <p:nvPicPr>
          <p:cNvPr id="9" name="Immagine 8" descr="euro simbo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2928934"/>
            <a:ext cx="927546" cy="695829"/>
          </a:xfrm>
          <a:prstGeom prst="rect">
            <a:avLst/>
          </a:prstGeom>
        </p:spPr>
      </p:pic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857488" y="2928936"/>
          <a:ext cx="4000529" cy="3571900"/>
        </p:xfrm>
        <a:graphic>
          <a:graphicData uri="http://schemas.openxmlformats.org/drawingml/2006/table">
            <a:tbl>
              <a:tblPr/>
              <a:tblGrid>
                <a:gridCol w="1440190"/>
                <a:gridCol w="1440190"/>
                <a:gridCol w="1120149"/>
              </a:tblGrid>
              <a:tr h="355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Impianti sugli edifici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08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Intervallo di potenza</a:t>
                      </a:r>
                      <a:b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[kW]​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Tariffa omnicomprensiva​</a:t>
                      </a:r>
                      <a:b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[€/</a:t>
                      </a:r>
                      <a:r>
                        <a:rPr lang="it-IT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MWh</a:t>
                      </a: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Tariffa premio sull’energia</a:t>
                      </a:r>
                      <a:b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consumata in sito</a:t>
                      </a:r>
                      <a:b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[€/</a:t>
                      </a:r>
                      <a:r>
                        <a:rPr lang="it-IT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MWh</a:t>
                      </a:r>
                      <a:r>
                        <a:rPr lang="it-IT" sz="1200" b="1" dirty="0"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 &lt;= P &lt;= 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3 &lt; P &lt;= 20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171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20 &lt; P &lt;= 200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200 &lt; P &lt; 1000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1000 &lt; P &lt;= 5000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P &gt; 5000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428596" y="214290"/>
            <a:ext cx="8358214" cy="27146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GUADAGNO</a:t>
            </a:r>
          </a:p>
          <a:p>
            <a:pPr algn="ctr"/>
            <a:r>
              <a:rPr lang="it-IT" sz="1600" dirty="0" smtClean="0"/>
              <a:t>Avendo un tetto di 24 mq si riescono ad installare 3kWp, che corrispondono a 3900 kwh. E il tutto costa intorno agli 8000 Euro. </a:t>
            </a:r>
            <a:r>
              <a:rPr lang="it-IT" sz="1600" b="1" dirty="0" smtClean="0"/>
              <a:t>Il primo guadagno è che si stanno risparmiando due tonnellate di anidride carbonica! </a:t>
            </a:r>
            <a:r>
              <a:rPr lang="it-IT" sz="1600" dirty="0" smtClean="0"/>
              <a:t>Il Quinto Conto Energia modifica sostanzialmente il meccanismo d’incentivazione, finora basato sul riconoscimento di una tariffa incentivante sull’energia prodotta dall’impianto. Il Quinto Conto Energia remunera, infatti, con una </a:t>
            </a:r>
            <a:r>
              <a:rPr lang="it-IT" sz="1600" b="1" dirty="0" smtClean="0"/>
              <a:t>tariffa omnicomprensiva </a:t>
            </a:r>
            <a:r>
              <a:rPr lang="it-IT" sz="1600" dirty="0" smtClean="0"/>
              <a:t>la quota di energia netta immessa in rete e con una </a:t>
            </a:r>
            <a:r>
              <a:rPr lang="it-IT" sz="1600" b="1" dirty="0" smtClean="0"/>
              <a:t>tariffa premio </a:t>
            </a:r>
            <a:r>
              <a:rPr lang="it-IT" sz="1600" dirty="0" smtClean="0"/>
              <a:t>la quota di energia netta consumata in sito. Al di là di molteplici situazioni particolari, tale tariffa è riportata, in funzione della produzione dell’impianto nella seguente tabella (fonte GSE)</a:t>
            </a:r>
          </a:p>
          <a:p>
            <a:pPr algn="ctr"/>
            <a:endParaRPr lang="it-IT" sz="1600" dirty="0"/>
          </a:p>
        </p:txBody>
      </p:sp>
      <p:pic>
        <p:nvPicPr>
          <p:cNvPr id="7" name="Immagine 6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2039" y="5649419"/>
            <a:ext cx="741961" cy="1208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CEE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000372"/>
            <a:ext cx="1285884" cy="864689"/>
          </a:xfrm>
          <a:prstGeom prst="rect">
            <a:avLst/>
          </a:prstGeom>
        </p:spPr>
      </p:pic>
      <p:pic>
        <p:nvPicPr>
          <p:cNvPr id="13" name="Immagine 12" descr="etern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396" y="2928934"/>
            <a:ext cx="1344958" cy="785818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28596" y="285728"/>
            <a:ext cx="8358214" cy="27146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Le </a:t>
            </a:r>
            <a:r>
              <a:rPr lang="it-IT" sz="1600" b="1" dirty="0" smtClean="0"/>
              <a:t>tariffe omnicomprensive </a:t>
            </a:r>
            <a:r>
              <a:rPr lang="it-IT" sz="1600" dirty="0" smtClean="0"/>
              <a:t>e le</a:t>
            </a:r>
            <a:r>
              <a:rPr lang="it-IT" sz="1600" b="1" dirty="0" smtClean="0"/>
              <a:t> tariffe premio sull’energia consumata in sito sono incrementate</a:t>
            </a:r>
            <a:r>
              <a:rPr lang="it-IT" sz="1600" dirty="0" smtClean="0"/>
              <a:t>, limitatamente agli impianti fotovoltaici e agli impianti integrati con caratteristiche innovative, </a:t>
            </a:r>
            <a:r>
              <a:rPr lang="it-IT" sz="1600" b="1" dirty="0" smtClean="0"/>
              <a:t>dai premi</a:t>
            </a:r>
            <a:r>
              <a:rPr lang="it-IT" sz="1600" dirty="0" smtClean="0"/>
              <a:t> tra loro cumulabili, per gli impianti con </a:t>
            </a:r>
            <a:r>
              <a:rPr lang="it-IT" sz="1600" b="1" dirty="0" smtClean="0"/>
              <a:t>componenti principali </a:t>
            </a:r>
            <a:r>
              <a:rPr lang="it-IT" sz="1600" dirty="0" smtClean="0"/>
              <a:t>realizzati unicamente all’interno di un Paese che risulti membro dell’Unione Europea o dello Spazio Economico Europeo (Islanda, Liechtenstein e Norvegia) e per quelli realizzati su edifici con moduli installati i</a:t>
            </a:r>
            <a:r>
              <a:rPr lang="it-IT" sz="1600" b="1" dirty="0" smtClean="0"/>
              <a:t>n sostituzione di coperture </a:t>
            </a:r>
            <a:r>
              <a:rPr lang="it-IT" sz="1600" dirty="0" smtClean="0"/>
              <a:t>su cui è operata la </a:t>
            </a:r>
            <a:r>
              <a:rPr lang="it-IT" sz="1600" b="1" dirty="0" smtClean="0"/>
              <a:t>completa rimozione dell’eternit.</a:t>
            </a:r>
          </a:p>
          <a:p>
            <a:pPr algn="ctr"/>
            <a:r>
              <a:rPr lang="it-IT" sz="1600" dirty="0" smtClean="0"/>
              <a:t>In conclusione, in circa </a:t>
            </a:r>
            <a:r>
              <a:rPr lang="it-IT" sz="1600" b="1" u="sng" dirty="0" smtClean="0"/>
              <a:t>8 anni </a:t>
            </a:r>
            <a:r>
              <a:rPr lang="it-IT" sz="1600" dirty="0" smtClean="0"/>
              <a:t>è possibile compensare l’investimento e inizia il guadagno.</a:t>
            </a:r>
          </a:p>
          <a:p>
            <a:pPr algn="ctr"/>
            <a:r>
              <a:rPr lang="it-IT" sz="1600" dirty="0" smtClean="0"/>
              <a:t> Se i moduli fotovoltaici </a:t>
            </a:r>
            <a:r>
              <a:rPr lang="it-IT" sz="1600" b="1" dirty="0" smtClean="0"/>
              <a:t>sostituiscono coperture in eternit in </a:t>
            </a:r>
            <a:r>
              <a:rPr lang="it-IT" sz="1600" b="1" u="sng" dirty="0" smtClean="0"/>
              <a:t>6 anni </a:t>
            </a:r>
            <a:r>
              <a:rPr lang="it-IT" sz="1600" dirty="0" smtClean="0"/>
              <a:t> inizia il guadagno.</a:t>
            </a:r>
          </a:p>
          <a:p>
            <a:pPr algn="ctr"/>
            <a:endParaRPr lang="it-IT" sz="1600" dirty="0"/>
          </a:p>
        </p:txBody>
      </p:sp>
      <p:sp>
        <p:nvSpPr>
          <p:cNvPr id="11" name="Rettangolo 10"/>
          <p:cNvSpPr/>
          <p:nvPr/>
        </p:nvSpPr>
        <p:spPr>
          <a:xfrm>
            <a:off x="428596" y="3286124"/>
            <a:ext cx="5214974" cy="192882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</a:t>
            </a:r>
            <a:endParaRPr lang="it-IT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dirty="0" smtClean="0"/>
              <a:t>Invece dell’incentivo dal GSE, si può usufruire dello sgravio fiscale al 50% come per il solare termico e le ristrutturazioni edilizie e risparmiare comunque sulla bolletta elettrica.</a:t>
            </a:r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it-IT" sz="1400" dirty="0" smtClean="0">
                <a:solidFill>
                  <a:schemeClr val="tx1"/>
                </a:solidFill>
              </a:rPr>
              <a:t/>
            </a:r>
            <a:br>
              <a:rPr lang="it-IT" sz="1400" dirty="0" smtClean="0">
                <a:solidFill>
                  <a:schemeClr val="tx1"/>
                </a:solidFill>
              </a:rPr>
            </a:br>
            <a:endParaRPr lang="it-IT" sz="1400" dirty="0" smtClean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28596" y="5429264"/>
            <a:ext cx="5214974" cy="114300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APPROFONDIMENTI</a:t>
            </a:r>
            <a:endParaRPr lang="it-IT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dirty="0" smtClean="0"/>
              <a:t>Sito del GSE (Gestore dei Servizi Elettrici).</a:t>
            </a:r>
            <a:r>
              <a:rPr lang="it-IT" sz="1600" i="1" dirty="0" smtClean="0"/>
              <a:t> www.</a:t>
            </a:r>
            <a:r>
              <a:rPr lang="it-IT" sz="1600" b="1" i="1" dirty="0" smtClean="0"/>
              <a:t>gse</a:t>
            </a:r>
            <a:r>
              <a:rPr lang="it-IT" sz="1600" i="1" dirty="0" smtClean="0"/>
              <a:t>.it</a:t>
            </a:r>
            <a:endParaRPr lang="it-IT" sz="16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it-IT" sz="1400" dirty="0" smtClean="0">
                <a:solidFill>
                  <a:schemeClr val="tx1"/>
                </a:solidFill>
              </a:rPr>
              <a:t/>
            </a:r>
            <a:br>
              <a:rPr lang="it-IT" sz="1400" dirty="0" smtClean="0">
                <a:solidFill>
                  <a:schemeClr val="tx1"/>
                </a:solidFill>
              </a:rPr>
            </a:br>
            <a:endParaRPr lang="it-IT" sz="1400" dirty="0" smtClean="0">
              <a:solidFill>
                <a:schemeClr val="tx1"/>
              </a:solidFill>
            </a:endParaRPr>
          </a:p>
        </p:txBody>
      </p:sp>
      <p:pic>
        <p:nvPicPr>
          <p:cNvPr id="9" name="Immagine 8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2039" y="5649419"/>
            <a:ext cx="741961" cy="1208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285728"/>
            <a:ext cx="8358246" cy="585791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DECISIONE </a:t>
            </a:r>
            <a:r>
              <a:rPr lang="it-IT" sz="1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INSTALLARE UN IMPIANTO  FINO A CHE QUESTO INIZIA A PRODURRE ENERGIA</a:t>
            </a:r>
          </a:p>
          <a:p>
            <a:pPr algn="ctr"/>
            <a:r>
              <a:rPr lang="it-IT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1600" dirty="0" smtClean="0"/>
              <a:t>FASE 0 – Chiedo informazioni all’</a:t>
            </a:r>
            <a:r>
              <a:rPr lang="it-IT" sz="1600" dirty="0" err="1" smtClean="0"/>
              <a:t>Ecosportello</a:t>
            </a:r>
            <a:r>
              <a:rPr lang="it-IT" sz="1600" dirty="0" smtClean="0"/>
              <a:t> per il Cittadino del mio Comune di residenza;</a:t>
            </a:r>
          </a:p>
          <a:p>
            <a:r>
              <a:rPr lang="it-IT" sz="1600" dirty="0" smtClean="0"/>
              <a:t>Fase 1 – Sopralluogo tecnico e studio di fattibilità, dal tecnico dell’</a:t>
            </a:r>
            <a:r>
              <a:rPr lang="it-IT" sz="1600" dirty="0" err="1" smtClean="0"/>
              <a:t>Ecosportello</a:t>
            </a:r>
            <a:r>
              <a:rPr lang="it-IT" sz="1600" dirty="0" smtClean="0"/>
              <a:t>; </a:t>
            </a:r>
          </a:p>
          <a:p>
            <a:r>
              <a:rPr lang="it-IT" sz="1600" dirty="0" smtClean="0"/>
              <a:t>Fase 2 – Contatto con l’azienda installatrice di pannelli fotovoltaici;</a:t>
            </a:r>
          </a:p>
          <a:p>
            <a:r>
              <a:rPr lang="it-IT" sz="1600" dirty="0" smtClean="0"/>
              <a:t>Fase 3 – Preventivo e bozza di contratto;</a:t>
            </a:r>
          </a:p>
          <a:p>
            <a:r>
              <a:rPr lang="it-IT" sz="1600" dirty="0" smtClean="0"/>
              <a:t>Fase 4 – Firma del contratto ed accettazione del preventivo;</a:t>
            </a:r>
          </a:p>
          <a:p>
            <a:r>
              <a:rPr lang="it-IT" sz="1600" dirty="0" smtClean="0"/>
              <a:t>Fase 5 – Scelta della modalità di pagamento;</a:t>
            </a:r>
          </a:p>
          <a:p>
            <a:r>
              <a:rPr lang="it-IT" sz="1600" dirty="0" smtClean="0"/>
              <a:t>Fase 6  – Progetto esecutivo ed architettonico con ottenimento dei permessi urbanistici (</a:t>
            </a:r>
            <a:r>
              <a:rPr lang="it-IT" sz="1600" i="1" dirty="0" smtClean="0"/>
              <a:t>per il               Comune di Tivoli è richiesta una C.I.L. </a:t>
            </a:r>
            <a:r>
              <a:rPr lang="it-IT" sz="1600" dirty="0" smtClean="0"/>
              <a:t>);</a:t>
            </a:r>
          </a:p>
          <a:p>
            <a:r>
              <a:rPr lang="it-IT" sz="1600" dirty="0" smtClean="0"/>
              <a:t>Fase 7 – Progetto elettrico esecutivo e computo metrico dei materiali;</a:t>
            </a:r>
          </a:p>
          <a:p>
            <a:r>
              <a:rPr lang="it-IT" sz="1600" dirty="0" smtClean="0"/>
              <a:t>Fase 8 – Ordine dei materiali certificati Europei;</a:t>
            </a:r>
          </a:p>
          <a:p>
            <a:r>
              <a:rPr lang="it-IT" sz="1600" dirty="0" smtClean="0"/>
              <a:t>Fase 9 – Richiesta  di connessione al gestore della rete (ENEL o ACEA);</a:t>
            </a:r>
          </a:p>
          <a:p>
            <a:r>
              <a:rPr lang="it-IT" sz="1600" dirty="0" smtClean="0"/>
              <a:t>Fase 10 – Richiesta della tariffa incentivante al </a:t>
            </a:r>
            <a:r>
              <a:rPr lang="it-IT" sz="1600" dirty="0" err="1" smtClean="0"/>
              <a:t>G.S.E.</a:t>
            </a:r>
            <a:r>
              <a:rPr lang="it-IT" sz="1600" dirty="0" smtClean="0"/>
              <a:t>;</a:t>
            </a:r>
          </a:p>
          <a:p>
            <a:r>
              <a:rPr lang="it-IT" sz="1600" dirty="0" smtClean="0"/>
              <a:t>Fase 11 – Inizio ed esecuzione dei lavori;</a:t>
            </a:r>
          </a:p>
          <a:p>
            <a:r>
              <a:rPr lang="it-IT" sz="1600" dirty="0" smtClean="0"/>
              <a:t>Fase 12 – Direzione lavori edile;</a:t>
            </a:r>
          </a:p>
          <a:p>
            <a:r>
              <a:rPr lang="it-IT" sz="1600" dirty="0" smtClean="0"/>
              <a:t>Fase 13 – Coordinazione della sicurezza dei lavoratori (</a:t>
            </a:r>
            <a:r>
              <a:rPr lang="it-IT" sz="1600" dirty="0" err="1" smtClean="0"/>
              <a:t>D.Lgs.</a:t>
            </a:r>
            <a:r>
              <a:rPr lang="it-IT" sz="1600" dirty="0" smtClean="0"/>
              <a:t> 81/08);</a:t>
            </a:r>
          </a:p>
          <a:p>
            <a:r>
              <a:rPr lang="it-IT" sz="1600" dirty="0" smtClean="0"/>
              <a:t>Fase 14 – Collaudo elettrico;</a:t>
            </a:r>
          </a:p>
          <a:p>
            <a:r>
              <a:rPr lang="it-IT" sz="1600" dirty="0" smtClean="0"/>
              <a:t>Fase 15 – Allaccio dell’impianto alla rete elettrica con istallazione del contatore;</a:t>
            </a:r>
          </a:p>
          <a:p>
            <a:r>
              <a:rPr lang="it-IT" sz="1600" dirty="0" smtClean="0"/>
              <a:t>Fase 16 – Consegna dell’impianto.</a:t>
            </a:r>
          </a:p>
          <a:p>
            <a:pPr algn="ctr"/>
            <a:endParaRPr lang="it-IT" sz="1600" dirty="0"/>
          </a:p>
        </p:txBody>
      </p:sp>
      <p:sp>
        <p:nvSpPr>
          <p:cNvPr id="6" name="Rettangolo 5"/>
          <p:cNvSpPr/>
          <p:nvPr/>
        </p:nvSpPr>
        <p:spPr>
          <a:xfrm>
            <a:off x="5286380" y="6286520"/>
            <a:ext cx="2500330" cy="35719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Fonti: </a:t>
            </a:r>
            <a:r>
              <a:rPr lang="it-IT" sz="1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Rinnovabili.it</a:t>
            </a:r>
            <a:endParaRPr lang="it-IT" sz="16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it-IT" sz="1400" dirty="0" smtClean="0">
                <a:solidFill>
                  <a:schemeClr val="tx1"/>
                </a:solidFill>
              </a:rPr>
              <a:t/>
            </a:r>
            <a:br>
              <a:rPr lang="it-IT" sz="1400" dirty="0" smtClean="0">
                <a:solidFill>
                  <a:schemeClr val="tx1"/>
                </a:solidFill>
              </a:rPr>
            </a:br>
            <a:endParaRPr lang="it-IT" sz="1400" dirty="0" smtClean="0">
              <a:solidFill>
                <a:schemeClr val="tx1"/>
              </a:solidFill>
            </a:endParaRPr>
          </a:p>
        </p:txBody>
      </p:sp>
      <p:pic>
        <p:nvPicPr>
          <p:cNvPr id="7" name="Immagine 6" descr="logo ecosportello 2012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02039" y="5649419"/>
            <a:ext cx="741961" cy="1208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802</Words>
  <Application>Microsoft Office PowerPoint</Application>
  <PresentationFormat>Presentazione su schermo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</dc:creator>
  <cp:lastModifiedBy>Luca</cp:lastModifiedBy>
  <cp:revision>81</cp:revision>
  <dcterms:created xsi:type="dcterms:W3CDTF">2013-03-14T14:12:20Z</dcterms:created>
  <dcterms:modified xsi:type="dcterms:W3CDTF">2013-04-11T12:51:10Z</dcterms:modified>
</cp:coreProperties>
</file>